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5143500" cx="9144000"/>
  <p:notesSz cx="6858000" cy="9144000"/>
  <p:embeddedFontLst>
    <p:embeddedFont>
      <p:font typeface="Roboto Serif"/>
      <p:regular r:id="rId45"/>
      <p:bold r:id="rId46"/>
      <p:italic r:id="rId47"/>
      <p:boldItalic r:id="rId48"/>
    </p:embeddedFont>
    <p:embeddedFont>
      <p:font typeface="Old Standard TT"/>
      <p:regular r:id="rId49"/>
      <p:bold r:id="rId50"/>
      <p:italic r:id="rId51"/>
    </p:embeddedFont>
    <p:embeddedFont>
      <p:font typeface="Lexend ExtraLight"/>
      <p:regular r:id="rId52"/>
      <p:bold r:id="rId53"/>
    </p:embeddedFont>
    <p:embeddedFont>
      <p:font typeface="Lexend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RobotoSerif-bold.fntdata"/><Relationship Id="rId45" Type="http://schemas.openxmlformats.org/officeDocument/2006/relationships/font" Target="fonts/RobotoSerif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Serif-boldItalic.fntdata"/><Relationship Id="rId47" Type="http://schemas.openxmlformats.org/officeDocument/2006/relationships/font" Target="fonts/RobotoSerif-italic.fntdata"/><Relationship Id="rId49" Type="http://schemas.openxmlformats.org/officeDocument/2006/relationships/font" Target="fonts/OldStandardT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OldStandardTT-italic.fntdata"/><Relationship Id="rId50" Type="http://schemas.openxmlformats.org/officeDocument/2006/relationships/font" Target="fonts/OldStandardTT-bold.fntdata"/><Relationship Id="rId53" Type="http://schemas.openxmlformats.org/officeDocument/2006/relationships/font" Target="fonts/LexendExtraLight-bold.fntdata"/><Relationship Id="rId52" Type="http://schemas.openxmlformats.org/officeDocument/2006/relationships/font" Target="fonts/LexendExtraLight-regular.fntdata"/><Relationship Id="rId11" Type="http://schemas.openxmlformats.org/officeDocument/2006/relationships/slide" Target="slides/slide7.xml"/><Relationship Id="rId55" Type="http://schemas.openxmlformats.org/officeDocument/2006/relationships/font" Target="fonts/Lexend-bold.fntdata"/><Relationship Id="rId10" Type="http://schemas.openxmlformats.org/officeDocument/2006/relationships/slide" Target="slides/slide6.xml"/><Relationship Id="rId54" Type="http://schemas.openxmlformats.org/officeDocument/2006/relationships/font" Target="fonts/Lexend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8d955ab4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8d955ab4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8bf45c93a6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8bf45c93a6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8bf45c93a6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8bf45c93a6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8bf45c93a6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8bf45c93a6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8bf45c93a6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8bf45c93a6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8bf45c93a6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8bf45c93a6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that you can change the values later.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8bf45c93a6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8bf45c93a6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8bf45c93a6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8bf45c93a6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8bf45c93a6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8bf45c93a6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8bf45c93a6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8bf45c93a6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8bf45c93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8bf45c93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8bf45c93a6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8bf45c93a6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8bf45c93a6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8bf45c93a6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8bf45c93a6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8bf45c93a6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8bf45c93a6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8bf45c93a6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nested loops and infinite loops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8bf45c93a6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8bf45c93a6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8bf45c93a6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8bf45c93a6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8bf45c93a6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8bf45c93a6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8bf45c93a6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8bf45c93a6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8bf45c93a6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8bf45c93a6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8bf45c93a6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8bf45c93a6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8cd2a7b5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8cd2a7b5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bf45c93a6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bf45c93a6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8bf45c93a6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8bf45c93a6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8bf45c93a6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8bf45c93a6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8e1b337bc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8e1b337bc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8cd299070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8cd299070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8cd2a7b50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8cd2a7b50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8cd2a7b50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8cd2a7b50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8db0c3d92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8db0c3d92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8db0c3d92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8db0c3d92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8db0c3d92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8db0c3d92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8cd2a7b50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8cd2a7b50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8db0c3d92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8db0c3d92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8bf45c93a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8bf45c93a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8cd2a7b50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8cd2a7b50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8cd2a7b50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8cd2a7b50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8cd2a7b506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8cd2a7b50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8cd2a7b50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8cd2a7b50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arduino.cc/reference/en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tinkercad.com/" TargetMode="External"/><Relationship Id="rId4" Type="http://schemas.openxmlformats.org/officeDocument/2006/relationships/hyperlink" Target="https://www.tinkercad.com/" TargetMode="External"/><Relationship Id="rId5" Type="http://schemas.openxmlformats.org/officeDocument/2006/relationships/hyperlink" Target="https://docs.arduino.cc/hardware/uno-rev3" TargetMode="External"/><Relationship Id="rId6" Type="http://schemas.openxmlformats.org/officeDocument/2006/relationships/hyperlink" Target="https://youtu.be/BLrHTHUjPuw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chat.whatsapp.com/IdJ1OMP4N6b7I5X1Tgfdtb" TargetMode="External"/><Relationship Id="rId4" Type="http://schemas.openxmlformats.org/officeDocument/2006/relationships/hyperlink" Target="https://discord.com/invite/8A7PjYqzrN" TargetMode="External"/><Relationship Id="rId5" Type="http://schemas.openxmlformats.org/officeDocument/2006/relationships/hyperlink" Target="https://www.facebook.com/RoboticsClubIITH/" TargetMode="External"/><Relationship Id="rId6" Type="http://schemas.openxmlformats.org/officeDocument/2006/relationships/hyperlink" Target="https://www.instagram.com/robotix.iith/?igshid=YmMyMTA2M2Y%3D" TargetMode="External"/><Relationship Id="rId7" Type="http://schemas.openxmlformats.org/officeDocument/2006/relationships/hyperlink" Target="https://robotix-iith.github.io/Robotix/" TargetMode="External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instagram.com/elektronica_iith?igshid=ZDdkNTZiNTM=" TargetMode="External"/><Relationship Id="rId4" Type="http://schemas.openxmlformats.org/officeDocument/2006/relationships/hyperlink" Target="https://chat.whatsapp.com/LviSk2n1Hs83GK5Q0AzM2k" TargetMode="External"/><Relationship Id="rId5" Type="http://schemas.openxmlformats.org/officeDocument/2006/relationships/hyperlink" Target="https://www.facebook.com/elektronica.iith" TargetMode="External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s://docs.arduino.cc/hardware/uno-rev3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Arduino Programming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00" y="301875"/>
            <a:ext cx="1108173" cy="110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5850" y="392850"/>
            <a:ext cx="758725" cy="7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350" y="942575"/>
            <a:ext cx="5379649" cy="40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Breadboard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541850" y="232225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DISCLAIMER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2" name="Google Shape;122;p23"/>
          <p:cNvSpPr txBox="1"/>
          <p:nvPr/>
        </p:nvSpPr>
        <p:spPr>
          <a:xfrm>
            <a:off x="1143800" y="2243900"/>
            <a:ext cx="630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Programming will be taught to you in ID1063:ITP course</a:t>
            </a:r>
            <a:endParaRPr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Even if you can’t understand things now, ask club members nearby you for help.</a:t>
            </a:r>
            <a:endParaRPr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It’s OK even if you don’t understand, you will be taught well in that course.</a:t>
            </a:r>
            <a:endParaRPr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788" y="190500"/>
            <a:ext cx="4924425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Data Types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195125" y="1123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Computers know only </a:t>
            </a:r>
            <a:r>
              <a:rPr lang="en">
                <a:solidFill>
                  <a:srgbClr val="666666"/>
                </a:solidFill>
                <a:latin typeface="Roboto Serif"/>
                <a:ea typeface="Roboto Serif"/>
                <a:cs typeface="Roboto Serif"/>
                <a:sym typeface="Roboto Serif"/>
              </a:rPr>
              <a:t>0</a:t>
            </a:r>
            <a:r>
              <a:rPr lang="en">
                <a:solidFill>
                  <a:schemeClr val="dk1"/>
                </a:solidFill>
              </a:rPr>
              <a:t>s and </a:t>
            </a:r>
            <a:r>
              <a:rPr lang="en">
                <a:solidFill>
                  <a:srgbClr val="666666"/>
                </a:solidFill>
                <a:latin typeface="Roboto Serif"/>
                <a:ea typeface="Roboto Serif"/>
                <a:cs typeface="Roboto Serif"/>
                <a:sym typeface="Roboto Serif"/>
              </a:rPr>
              <a:t>1</a:t>
            </a:r>
            <a:r>
              <a:rPr lang="en">
                <a:solidFill>
                  <a:srgbClr val="000000"/>
                </a:solidFill>
              </a:rPr>
              <a:t>s. So data is stored in </a:t>
            </a:r>
            <a:r>
              <a:rPr lang="en">
                <a:solidFill>
                  <a:srgbClr val="666666"/>
                </a:solidFill>
                <a:latin typeface="Roboto Serif"/>
                <a:ea typeface="Roboto Serif"/>
                <a:cs typeface="Roboto Serif"/>
                <a:sym typeface="Roboto Serif"/>
              </a:rPr>
              <a:t>0</a:t>
            </a:r>
            <a:r>
              <a:rPr lang="en">
                <a:solidFill>
                  <a:schemeClr val="dk1"/>
                </a:solidFill>
              </a:rPr>
              <a:t>s and </a:t>
            </a:r>
            <a:r>
              <a:rPr lang="en">
                <a:solidFill>
                  <a:srgbClr val="666666"/>
                </a:solidFill>
                <a:latin typeface="Roboto Serif"/>
                <a:ea typeface="Roboto Serif"/>
                <a:cs typeface="Roboto Serif"/>
                <a:sym typeface="Roboto Serif"/>
              </a:rPr>
              <a:t>1</a:t>
            </a:r>
            <a:r>
              <a:rPr lang="en">
                <a:solidFill>
                  <a:schemeClr val="dk1"/>
                </a:solidFill>
              </a:rPr>
              <a:t>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We have to specify what type of value the a certain data is, using data types.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We have the following data types in Sketch: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	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unsigned int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long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unsigned long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boolean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char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float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Variables and Constants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A variable is a variable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A constant is a constant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Variables and Constants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Variable is a container for storing data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Variables are just names for values.</a:t>
            </a: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238" y="1836725"/>
            <a:ext cx="2295525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Variables and Constants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Constant is a data container, but it won’t allow you to change once declared.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Arithmetic Operators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addition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 s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ubtraction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* multiplication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 division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% remainder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 assignment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Logical Operators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 less than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&lt;= less than or equal to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== equal to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&gt;= equal to or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greater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than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&gt; greater than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!= not equal to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&amp;&amp; and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|| or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! not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i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f-else 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02124"/>
                </a:solidFill>
              </a:rPr>
              <a:t> if-else statement is </a:t>
            </a:r>
            <a:r>
              <a:rPr b="1" lang="en">
                <a:solidFill>
                  <a:srgbClr val="202124"/>
                </a:solidFill>
              </a:rPr>
              <a:t>used to perform the operations based on some specific condition</a:t>
            </a:r>
            <a:r>
              <a:rPr lang="en">
                <a:solidFill>
                  <a:srgbClr val="202124"/>
                </a:solidFill>
              </a:rPr>
              <a:t>.</a:t>
            </a:r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075" y="2130850"/>
            <a:ext cx="3901850" cy="22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441150" y="570750"/>
            <a:ext cx="82617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1</a:t>
            </a:r>
            <a:endParaRPr sz="2400">
              <a:solidFill>
                <a:srgbClr val="666666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2</a:t>
            </a:r>
            <a:endParaRPr sz="2400">
              <a:solidFill>
                <a:srgbClr val="666666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3            </a:t>
            </a:r>
            <a:r>
              <a:rPr lang="en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/* “This is a quote, words full of</a:t>
            </a:r>
            <a:endParaRPr sz="2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4</a:t>
            </a:r>
            <a:r>
              <a:rPr lang="en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 wisdom that someone important said and</a:t>
            </a:r>
            <a:endParaRPr sz="2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5</a:t>
            </a:r>
            <a:r>
              <a:rPr lang="en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 can make the reader get inspired” */</a:t>
            </a:r>
            <a:endParaRPr sz="2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6</a:t>
            </a:r>
            <a:endParaRPr sz="2400">
              <a:solidFill>
                <a:srgbClr val="666666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7            </a:t>
            </a:r>
            <a:r>
              <a:rPr lang="en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2400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Someone</a:t>
            </a:r>
            <a:r>
              <a:rPr lang="en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‘</a:t>
            </a:r>
            <a:r>
              <a:rPr lang="en" sz="2400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</a:rPr>
              <a:t>Famous</a:t>
            </a:r>
            <a:r>
              <a:rPr lang="en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’</a:t>
            </a:r>
            <a:endParaRPr sz="2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8</a:t>
            </a:r>
            <a:endParaRPr sz="2400">
              <a:solidFill>
                <a:srgbClr val="666666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if-else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If you have multiple conditions, you can use else if</a:t>
            </a:r>
            <a:endParaRPr/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513" y="1780727"/>
            <a:ext cx="5280975" cy="27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loops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246150" y="11789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Sometimes we need to perform a task repeatedly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3"/>
          <p:cNvSpPr/>
          <p:nvPr/>
        </p:nvSpPr>
        <p:spPr>
          <a:xfrm>
            <a:off x="2892300" y="2877775"/>
            <a:ext cx="1515375" cy="495375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Condition</a:t>
            </a:r>
            <a:endParaRPr sz="1100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186" name="Google Shape;186;p33"/>
          <p:cNvCxnSpPr>
            <a:stCxn id="185" idx="2"/>
          </p:cNvCxnSpPr>
          <p:nvPr/>
        </p:nvCxnSpPr>
        <p:spPr>
          <a:xfrm>
            <a:off x="3649988" y="3373150"/>
            <a:ext cx="0" cy="88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33"/>
          <p:cNvCxnSpPr>
            <a:stCxn id="185" idx="3"/>
          </p:cNvCxnSpPr>
          <p:nvPr/>
        </p:nvCxnSpPr>
        <p:spPr>
          <a:xfrm>
            <a:off x="4407675" y="3125463"/>
            <a:ext cx="67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33"/>
          <p:cNvCxnSpPr/>
          <p:nvPr/>
        </p:nvCxnSpPr>
        <p:spPr>
          <a:xfrm rot="10800000">
            <a:off x="5077925" y="2899550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33"/>
          <p:cNvSpPr/>
          <p:nvPr/>
        </p:nvSpPr>
        <p:spPr>
          <a:xfrm>
            <a:off x="4414950" y="2491600"/>
            <a:ext cx="1282250" cy="38617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Conditional</a:t>
            </a:r>
            <a:r>
              <a:rPr lang="en" sz="12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 code</a:t>
            </a:r>
            <a:endParaRPr sz="1200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0" name="Google Shape;190;p33"/>
          <p:cNvSpPr/>
          <p:nvPr/>
        </p:nvSpPr>
        <p:spPr>
          <a:xfrm>
            <a:off x="3602588" y="1639225"/>
            <a:ext cx="94800" cy="873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" name="Google Shape;191;p33"/>
          <p:cNvCxnSpPr>
            <a:stCxn id="190" idx="4"/>
            <a:endCxn id="185" idx="0"/>
          </p:cNvCxnSpPr>
          <p:nvPr/>
        </p:nvCxnSpPr>
        <p:spPr>
          <a:xfrm>
            <a:off x="3649988" y="1726525"/>
            <a:ext cx="0" cy="115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33"/>
          <p:cNvCxnSpPr>
            <a:stCxn id="189" idx="0"/>
          </p:cNvCxnSpPr>
          <p:nvPr/>
        </p:nvCxnSpPr>
        <p:spPr>
          <a:xfrm rot="10800000">
            <a:off x="5048875" y="2090800"/>
            <a:ext cx="7200" cy="40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33"/>
          <p:cNvCxnSpPr/>
          <p:nvPr/>
        </p:nvCxnSpPr>
        <p:spPr>
          <a:xfrm flipH="1">
            <a:off x="3642775" y="2083625"/>
            <a:ext cx="1413300" cy="1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33"/>
          <p:cNvSpPr txBox="1"/>
          <p:nvPr/>
        </p:nvSpPr>
        <p:spPr>
          <a:xfrm>
            <a:off x="5121650" y="2994300"/>
            <a:ext cx="177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 condition is true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5" name="Google Shape;195;p33"/>
          <p:cNvSpPr txBox="1"/>
          <p:nvPr/>
        </p:nvSpPr>
        <p:spPr>
          <a:xfrm>
            <a:off x="1675875" y="3506050"/>
            <a:ext cx="177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 condition is false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w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hile loop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while loops will loop continuously, and infinitely, until the expression inside the parenthesis, () becomes false. Something must change the tested variable, or the while loop will never exit.</a:t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883" y="2492096"/>
            <a:ext cx="5348225" cy="14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for loop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 for loop executes statements a predetermined number of times. The control expression for the loop is initialized, tested and manipulated entirely within the for loop parentheses.</a:t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525" y="2492250"/>
            <a:ext cx="5388950" cy="15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Some Arduino specific functions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pinMode()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digitalRead()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analog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Read()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digitalWrite()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analog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Write()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delay()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millis()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pinMode()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Configures the specified pin to behave either as an input or an output.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          pinMode(pin,mode)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Example:                        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pinMode(13,OUTPUT)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Sets the pin 13 to behave as an output pin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digitalWrite()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HIGH or a LOW value to a digital pin.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the pin has been configured as an OUTPUT with pinMode(), its voltage will be set to the corresponding value: 5V (or 3.3V on 3.3V boards) for HIGH, 0V (ground) for LOW.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                          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digitalWrite(pin,value)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Example:                      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digitalWrite(13, HIGH)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Sets the voltage of pin 13 to HIGH (5V or 3.3V depending on board)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digitalRead()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3" name="Google Shape;233;p3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Reads the value from a specified digital pin, either HIGH or LOW.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				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digitalRead(pin)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Example:                           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val = digitalRead(13)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value of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/>
              <a:t>becomes the value of pin 13.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delay()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9" name="Google Shape;239;p4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Pauses the program for the amount of time (in milliseconds) specified as parameter. (There are 1000 milliseconds in a second.)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				          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delay(1000)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program pauses for a second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further reference:</a:t>
            </a:r>
            <a:endParaRPr/>
          </a:p>
        </p:txBody>
      </p:sp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Arduino Reference page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WHAT IS ARDUINO ?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is an open source electronics platform with easy to use  software and hardware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Software - the famous Arduino IDE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Hardware - Arduino UNO, NANO, Arduino MEGA and many more…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575" y="-765550"/>
            <a:ext cx="9296400" cy="61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Structure of Program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Header files </a:t>
            </a:r>
            <a:br>
              <a:rPr lang="en"/>
            </a:br>
            <a:r>
              <a:rPr lang="en"/>
              <a:t>	These are prewritten reusable codes, which you have include in the start of the program.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</a:t>
            </a:r>
            <a:r>
              <a:rPr lang="en"/>
              <a:t>nitialize variables, pin modes, start using libraries,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Keep on changing and responding to actively control the arduino board.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/>
        </p:nvSpPr>
        <p:spPr>
          <a:xfrm>
            <a:off x="852400" y="590125"/>
            <a:ext cx="7533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#include libraries</a:t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/* comments and wiring </a:t>
            </a: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description</a:t>
            </a: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*/</a:t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oid</a:t>
            </a: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(){      // setup runs only once</a:t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//Setting up program- assign pins,etc.</a:t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oid</a:t>
            </a: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(){      // loop keeps on running</a:t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	/* here is where you'd put code that needs to be running all</a:t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the time.*/</a:t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/>
          <p:nvPr/>
        </p:nvSpPr>
        <p:spPr>
          <a:xfrm>
            <a:off x="872400" y="1732650"/>
            <a:ext cx="739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Old Standard TT"/>
                <a:ea typeface="Old Standard TT"/>
                <a:cs typeface="Old Standard TT"/>
                <a:sym typeface="Old Standard TT"/>
              </a:rPr>
              <a:t>             HANDS ON TIME</a:t>
            </a:r>
            <a:endParaRPr b="1" sz="3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BLINK- “Hello world of Arduino”</a:t>
            </a:r>
            <a:endParaRPr/>
          </a:p>
        </p:txBody>
      </p:sp>
      <p:pic>
        <p:nvPicPr>
          <p:cNvPr id="272" name="Google Shape;272;p46"/>
          <p:cNvPicPr preferRelativeResize="0"/>
          <p:nvPr/>
        </p:nvPicPr>
        <p:blipFill rotWithShape="1">
          <a:blip r:embed="rId3">
            <a:alphaModFix/>
          </a:blip>
          <a:srcRect b="0" l="-630" r="629" t="0"/>
          <a:stretch/>
        </p:blipFill>
        <p:spPr>
          <a:xfrm>
            <a:off x="358125" y="1210625"/>
            <a:ext cx="8386125" cy="344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00" y="615975"/>
            <a:ext cx="5408975" cy="42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7"/>
          <p:cNvSpPr txBox="1"/>
          <p:nvPr/>
        </p:nvSpPr>
        <p:spPr>
          <a:xfrm>
            <a:off x="3479250" y="78925"/>
            <a:ext cx="278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         </a:t>
            </a:r>
            <a:r>
              <a:rPr b="1" lang="en" sz="1600">
                <a:latin typeface="Old Standard TT"/>
                <a:ea typeface="Old Standard TT"/>
                <a:cs typeface="Old Standard TT"/>
                <a:sym typeface="Old Standard TT"/>
              </a:rPr>
              <a:t>FADING LED</a:t>
            </a:r>
            <a:endParaRPr b="1"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79" name="Google Shape;27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6075" y="662425"/>
            <a:ext cx="3165526" cy="3284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88" y="1294525"/>
            <a:ext cx="1590675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8"/>
          <p:cNvSpPr txBox="1"/>
          <p:nvPr/>
        </p:nvSpPr>
        <p:spPr>
          <a:xfrm>
            <a:off x="381425" y="94375"/>
            <a:ext cx="823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                   </a:t>
            </a:r>
            <a:r>
              <a:rPr b="1" lang="en" sz="1600">
                <a:latin typeface="Old Standard TT"/>
                <a:ea typeface="Old Standard TT"/>
                <a:cs typeface="Old Standard TT"/>
                <a:sym typeface="Old Standard TT"/>
              </a:rPr>
              <a:t>MEASURING OUTPUT VOLTAGE USING ANALOG PINS</a:t>
            </a:r>
            <a:endParaRPr b="1"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86" name="Google Shape;2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863" y="677875"/>
            <a:ext cx="7140738" cy="33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/>
          <p:nvPr>
            <p:ph type="title"/>
          </p:nvPr>
        </p:nvSpPr>
        <p:spPr>
          <a:xfrm>
            <a:off x="311700" y="2141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1740"/>
              <a:t> DIGITAL READ EXAMPLE - USE PUSH BUTTON TO CONTROL LED</a:t>
            </a:r>
            <a:endParaRPr b="1" sz="17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</p:txBody>
      </p:sp>
      <p:pic>
        <p:nvPicPr>
          <p:cNvPr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250" y="1019725"/>
            <a:ext cx="3304349" cy="295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79750"/>
            <a:ext cx="4746996" cy="40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0"/>
          <p:cNvSpPr txBox="1"/>
          <p:nvPr>
            <p:ph type="title"/>
          </p:nvPr>
        </p:nvSpPr>
        <p:spPr>
          <a:xfrm>
            <a:off x="311700" y="3039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</a:t>
            </a:r>
            <a:endParaRPr/>
          </a:p>
        </p:txBody>
      </p:sp>
      <p:sp>
        <p:nvSpPr>
          <p:cNvPr id="299" name="Google Shape;299;p5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Tinkercad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 :  </a:t>
            </a:r>
            <a:r>
              <a:rPr lang="en" sz="16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</a:t>
            </a:r>
            <a:r>
              <a:rPr lang="en" sz="16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://www.tinkercad.com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Overview of Arduino Uno (along with tutorials) : 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https://docs.arduino.cc/hardware/uno-rev3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Short YT tutorial : 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https://youtu.be/BLrHTHUjPuw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 remember, this is just an introduction. There is a lot more to learn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Once you are familiar with the basics, you can start learning more while doing projects</a:t>
            </a:r>
            <a:endParaRPr/>
          </a:p>
        </p:txBody>
      </p:sp>
      <p:sp>
        <p:nvSpPr>
          <p:cNvPr id="300" name="Google Shape;300;p5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01" name="Google Shape;301;p5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ROBOTIX</a:t>
            </a:r>
            <a:endParaRPr/>
          </a:p>
        </p:txBody>
      </p:sp>
      <p:sp>
        <p:nvSpPr>
          <p:cNvPr id="307" name="Google Shape;307;p51"/>
          <p:cNvSpPr txBox="1"/>
          <p:nvPr>
            <p:ph idx="1" type="body"/>
          </p:nvPr>
        </p:nvSpPr>
        <p:spPr>
          <a:xfrm>
            <a:off x="375850" y="114592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n" sz="23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Whatsapp</a:t>
            </a:r>
            <a:r>
              <a:rPr lang="en" sz="2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3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n" sz="23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Discord</a:t>
            </a:r>
            <a:r>
              <a:rPr lang="en" sz="2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sz="23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n" sz="23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Facebook</a:t>
            </a:r>
            <a:endParaRPr sz="2300" u="sng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n" sz="23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Instagram</a:t>
            </a:r>
            <a:endParaRPr sz="2300" u="sng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n" sz="23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Website</a:t>
            </a:r>
            <a:endParaRPr sz="2300" u="sng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4075" y="1415275"/>
            <a:ext cx="1688750" cy="16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555400" y="215325"/>
            <a:ext cx="3263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lang="en" sz="1555"/>
              <a:t>     </a:t>
            </a:r>
            <a:r>
              <a:rPr lang="en" sz="1555"/>
              <a:t> NANO</a:t>
            </a:r>
            <a:endParaRPr sz="1555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859450"/>
            <a:ext cx="2648300" cy="188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2497" y="580138"/>
            <a:ext cx="3263677" cy="244777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6571525" y="284025"/>
            <a:ext cx="18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MEGA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5">
            <a:alphaModFix/>
          </a:blip>
          <a:srcRect b="0" l="2480" r="-2480" t="0"/>
          <a:stretch/>
        </p:blipFill>
        <p:spPr>
          <a:xfrm>
            <a:off x="2707300" y="2748600"/>
            <a:ext cx="3329025" cy="21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2648288" y="2371650"/>
            <a:ext cx="30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      		LEONARDO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ELECTRONIKA</a:t>
            </a:r>
            <a:endParaRPr/>
          </a:p>
        </p:txBody>
      </p:sp>
      <p:sp>
        <p:nvSpPr>
          <p:cNvPr id="314" name="Google Shape;314;p5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Instagram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       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Whatsapp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       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Facebook</a:t>
            </a:r>
            <a:endParaRPr sz="2400"/>
          </a:p>
        </p:txBody>
      </p:sp>
      <p:pic>
        <p:nvPicPr>
          <p:cNvPr id="315" name="Google Shape;31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6000" y="1464051"/>
            <a:ext cx="1761500" cy="16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94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940600" y="1834200"/>
            <a:ext cx="708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Old Standard TT"/>
                <a:ea typeface="Old Standard TT"/>
                <a:cs typeface="Old Standard TT"/>
                <a:sym typeface="Old Standard TT"/>
              </a:rPr>
              <a:t>Before starting to code, let’s have an idea of what the    board contains</a:t>
            </a:r>
            <a:endParaRPr b="1" sz="2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260375" y="303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OF AN ARDUINO BOARD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250" y="1033250"/>
            <a:ext cx="7142835" cy="336425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568650" y="4540650"/>
            <a:ext cx="74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          More details about Hardware -   </a:t>
            </a:r>
            <a:r>
              <a:rPr lang="en" u="sng">
                <a:solidFill>
                  <a:srgbClr val="0000FF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https://docs.arduino.cc/hardware/uno-rev3</a:t>
            </a:r>
            <a:endParaRPr>
              <a:solidFill>
                <a:srgbClr val="0000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SPECIFICATIONS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016" y="1294175"/>
            <a:ext cx="5726785" cy="33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275" y="166750"/>
            <a:ext cx="5920000" cy="4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